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6B4695-4424-4E61-B247-558DBE7B1D2C}"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13738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B4695-4424-4E61-B247-558DBE7B1D2C}"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45766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B4695-4424-4E61-B247-558DBE7B1D2C}"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133663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B4695-4424-4E61-B247-558DBE7B1D2C}"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161423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6B4695-4424-4E61-B247-558DBE7B1D2C}"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4930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6B4695-4424-4E61-B247-558DBE7B1D2C}" type="datetimeFigureOut">
              <a:rPr lang="en-US" smtClean="0"/>
              <a:pPr/>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2360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6B4695-4424-4E61-B247-558DBE7B1D2C}" type="datetimeFigureOut">
              <a:rPr lang="en-US" smtClean="0"/>
              <a:pPr/>
              <a:t>27-Apr-20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58680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6B4695-4424-4E61-B247-558DBE7B1D2C}" type="datetimeFigureOut">
              <a:rPr lang="en-US" smtClean="0"/>
              <a:pPr/>
              <a:t>27-Apr-20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312375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B4695-4424-4E61-B247-558DBE7B1D2C}" type="datetimeFigureOut">
              <a:rPr lang="en-US" smtClean="0"/>
              <a:pPr/>
              <a:t>27-Apr-20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6844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B4695-4424-4E61-B247-558DBE7B1D2C}" type="datetimeFigureOut">
              <a:rPr lang="en-US" smtClean="0"/>
              <a:pPr/>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2935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B4695-4424-4E61-B247-558DBE7B1D2C}" type="datetimeFigureOut">
              <a:rPr lang="en-US" smtClean="0"/>
              <a:pPr/>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8E5E6-3D45-4F6B-9CE2-4571CABE9AC2}" type="slidenum">
              <a:rPr lang="en-US" smtClean="0"/>
              <a:pPr/>
              <a:t>‹#›</a:t>
            </a:fld>
            <a:endParaRPr lang="en-US"/>
          </a:p>
        </p:txBody>
      </p:sp>
    </p:spTree>
    <p:extLst>
      <p:ext uri="{BB962C8B-B14F-4D97-AF65-F5344CB8AC3E}">
        <p14:creationId xmlns:p14="http://schemas.microsoft.com/office/powerpoint/2010/main" val="257957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4695-4424-4E61-B247-558DBE7B1D2C}" type="datetimeFigureOut">
              <a:rPr lang="en-US" smtClean="0"/>
              <a:pPr/>
              <a:t>27-Apr-20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8E5E6-3D45-4F6B-9CE2-4571CABE9AC2}" type="slidenum">
              <a:rPr lang="en-US" smtClean="0"/>
              <a:pPr/>
              <a:t>‹#›</a:t>
            </a:fld>
            <a:endParaRPr lang="en-US"/>
          </a:p>
        </p:txBody>
      </p:sp>
    </p:spTree>
    <p:extLst>
      <p:ext uri="{BB962C8B-B14F-4D97-AF65-F5344CB8AC3E}">
        <p14:creationId xmlns:p14="http://schemas.microsoft.com/office/powerpoint/2010/main" val="267797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a:t>Building Strong Families for the Last Days</a:t>
            </a:r>
          </a:p>
        </p:txBody>
      </p:sp>
      <p:sp>
        <p:nvSpPr>
          <p:cNvPr id="3" name="Subtitle 2"/>
          <p:cNvSpPr>
            <a:spLocks noGrp="1"/>
          </p:cNvSpPr>
          <p:nvPr>
            <p:ph type="subTitle" idx="1"/>
          </p:nvPr>
        </p:nvSpPr>
        <p:spPr>
          <a:xfrm>
            <a:off x="457200" y="3886200"/>
            <a:ext cx="8153400" cy="1752600"/>
          </a:xfrm>
        </p:spPr>
        <p:txBody>
          <a:bodyPr/>
          <a:lstStyle/>
          <a:p>
            <a:endParaRPr lang="en-US" dirty="0"/>
          </a:p>
        </p:txBody>
      </p:sp>
      <p:pic>
        <p:nvPicPr>
          <p:cNvPr id="3075" name="Picture 3" descr="C:\Users\Norman\Desktop\13692185897145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315200" cy="486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4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Norman\Desktop\6ipo66eK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533400"/>
            <a:ext cx="9119937" cy="6417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lstStyle/>
          <a:p>
            <a:r>
              <a:rPr lang="en-US" dirty="0"/>
              <a:t>Continually Share God’s Word</a:t>
            </a:r>
          </a:p>
        </p:txBody>
      </p:sp>
      <p:sp>
        <p:nvSpPr>
          <p:cNvPr id="3" name="Content Placeholder 2"/>
          <p:cNvSpPr>
            <a:spLocks noGrp="1"/>
          </p:cNvSpPr>
          <p:nvPr>
            <p:ph idx="1"/>
          </p:nvPr>
        </p:nvSpPr>
        <p:spPr>
          <a:xfrm>
            <a:off x="1066800" y="1219200"/>
            <a:ext cx="3276600" cy="4525963"/>
          </a:xfrm>
        </p:spPr>
        <p:txBody>
          <a:bodyPr>
            <a:noAutofit/>
          </a:bodyPr>
          <a:lstStyle/>
          <a:p>
            <a:pPr marL="0" indent="0" algn="just">
              <a:buNone/>
            </a:pPr>
            <a:r>
              <a:rPr lang="en-US" sz="2900" dirty="0"/>
              <a:t>          “You shall love the Lord your God with all your heart…. You shall teach My words diligently to your children, and talk of them when you sit in your house, when you walk in the way,</a:t>
            </a:r>
          </a:p>
        </p:txBody>
      </p:sp>
      <p:sp>
        <p:nvSpPr>
          <p:cNvPr id="6" name="TextBox 5"/>
          <p:cNvSpPr txBox="1"/>
          <p:nvPr/>
        </p:nvSpPr>
        <p:spPr>
          <a:xfrm>
            <a:off x="4876800" y="1295400"/>
            <a:ext cx="2971800" cy="369332"/>
          </a:xfrm>
          <a:prstGeom prst="rect">
            <a:avLst/>
          </a:prstGeom>
          <a:noFill/>
        </p:spPr>
        <p:txBody>
          <a:bodyPr wrap="square" rtlCol="0">
            <a:spAutoFit/>
          </a:bodyPr>
          <a:lstStyle/>
          <a:p>
            <a:endParaRPr lang="en-US" dirty="0"/>
          </a:p>
        </p:txBody>
      </p:sp>
      <p:sp>
        <p:nvSpPr>
          <p:cNvPr id="7" name="TextBox 6"/>
          <p:cNvSpPr txBox="1"/>
          <p:nvPr/>
        </p:nvSpPr>
        <p:spPr>
          <a:xfrm>
            <a:off x="5029200" y="1480066"/>
            <a:ext cx="2819400" cy="4339650"/>
          </a:xfrm>
          <a:prstGeom prst="rect">
            <a:avLst/>
          </a:prstGeom>
          <a:noFill/>
        </p:spPr>
        <p:txBody>
          <a:bodyPr wrap="square" rtlCol="0">
            <a:spAutoFit/>
          </a:bodyPr>
          <a:lstStyle/>
          <a:p>
            <a:r>
              <a:rPr lang="en-US" sz="3100" dirty="0"/>
              <a:t>when you lie down, and when you rise up…. You shall write them on your house and gates” </a:t>
            </a:r>
          </a:p>
          <a:p>
            <a:r>
              <a:rPr lang="en-US" sz="3100" dirty="0"/>
              <a:t>–Deut.6:5-9</a:t>
            </a:r>
          </a:p>
          <a:p>
            <a:endParaRPr lang="en-US" sz="2800" dirty="0"/>
          </a:p>
        </p:txBody>
      </p:sp>
    </p:spTree>
    <p:extLst>
      <p:ext uri="{BB962C8B-B14F-4D97-AF65-F5344CB8AC3E}">
        <p14:creationId xmlns:p14="http://schemas.microsoft.com/office/powerpoint/2010/main" val="193062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03237"/>
            <a:ext cx="8686800" cy="5973763"/>
          </a:xfrm>
        </p:spPr>
        <p:txBody>
          <a:bodyPr>
            <a:normAutofit fontScale="92500" lnSpcReduction="20000"/>
          </a:bodyPr>
          <a:lstStyle/>
          <a:p>
            <a:pPr>
              <a:buFontTx/>
              <a:buChar char="-"/>
            </a:pPr>
            <a:r>
              <a:rPr lang="en-US" dirty="0"/>
              <a:t>WHEN YOU SIT IN YOUR HOUSE: Pray and read the Bible before meals, or during family gatherings</a:t>
            </a:r>
          </a:p>
          <a:p>
            <a:pPr>
              <a:buFontTx/>
              <a:buChar char="-"/>
            </a:pPr>
            <a:endParaRPr lang="en-US" dirty="0"/>
          </a:p>
          <a:p>
            <a:pPr>
              <a:buFontTx/>
              <a:buChar char="-"/>
            </a:pPr>
            <a:r>
              <a:rPr lang="en-US" dirty="0"/>
              <a:t>WHEN YOU WALK IN THE WAY: Talk about the Lord while you walk or travel together!</a:t>
            </a:r>
          </a:p>
          <a:p>
            <a:pPr>
              <a:buFontTx/>
              <a:buChar char="-"/>
            </a:pPr>
            <a:endParaRPr lang="en-US" dirty="0"/>
          </a:p>
          <a:p>
            <a:pPr>
              <a:buFontTx/>
              <a:buChar char="-"/>
            </a:pPr>
            <a:r>
              <a:rPr lang="en-US" dirty="0"/>
              <a:t>WHEN YOU LIE DOWN: Read a bedtime Bible story</a:t>
            </a:r>
          </a:p>
          <a:p>
            <a:pPr>
              <a:buFontTx/>
              <a:buChar char="-"/>
            </a:pPr>
            <a:endParaRPr lang="en-US" dirty="0"/>
          </a:p>
          <a:p>
            <a:pPr>
              <a:buFontTx/>
              <a:buChar char="-"/>
            </a:pPr>
            <a:r>
              <a:rPr lang="en-US" dirty="0"/>
              <a:t>WHEN YOU RISE UP: Teach your children to read the Bible every morning.</a:t>
            </a:r>
          </a:p>
          <a:p>
            <a:pPr>
              <a:buFontTx/>
              <a:buChar char="-"/>
            </a:pPr>
            <a:endParaRPr lang="en-US" dirty="0"/>
          </a:p>
          <a:p>
            <a:pPr>
              <a:buFontTx/>
              <a:buChar char="-"/>
            </a:pPr>
            <a:r>
              <a:rPr lang="en-US" dirty="0"/>
              <a:t>YOU SHALL WRITE THEM ON YOUR HOUSE AND GATES: Put Scriptures and Bible pictures in your house. </a:t>
            </a:r>
          </a:p>
        </p:txBody>
      </p:sp>
    </p:spTree>
    <p:extLst>
      <p:ext uri="{BB962C8B-B14F-4D97-AF65-F5344CB8AC3E}">
        <p14:creationId xmlns:p14="http://schemas.microsoft.com/office/powerpoint/2010/main" val="18117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104A9-D613-4689-B25C-C619A5AA4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322" y="1295214"/>
            <a:ext cx="6629678" cy="4419785"/>
          </a:xfrm>
          <a:prstGeom prst="rect">
            <a:avLst/>
          </a:prstGeom>
        </p:spPr>
      </p:pic>
      <p:sp>
        <p:nvSpPr>
          <p:cNvPr id="2" name="Title 1"/>
          <p:cNvSpPr>
            <a:spLocks noGrp="1"/>
          </p:cNvSpPr>
          <p:nvPr>
            <p:ph type="title"/>
          </p:nvPr>
        </p:nvSpPr>
        <p:spPr>
          <a:xfrm>
            <a:off x="457200" y="457200"/>
            <a:ext cx="8229600" cy="1143000"/>
          </a:xfrm>
        </p:spPr>
        <p:txBody>
          <a:bodyPr>
            <a:normAutofit fontScale="90000"/>
          </a:bodyPr>
          <a:lstStyle/>
          <a:p>
            <a:r>
              <a:rPr lang="en-US" sz="4900" dirty="0"/>
              <a:t>Discipline your children </a:t>
            </a:r>
            <a:br>
              <a:rPr lang="en-US" sz="4900" dirty="0"/>
            </a:br>
            <a:r>
              <a:rPr lang="en-US" sz="4900" dirty="0"/>
              <a:t>with words and actions</a:t>
            </a:r>
            <a:br>
              <a:rPr lang="en-US" dirty="0"/>
            </a:br>
            <a:endParaRPr lang="en-US" dirty="0"/>
          </a:p>
        </p:txBody>
      </p:sp>
      <p:sp>
        <p:nvSpPr>
          <p:cNvPr id="3" name="Content Placeholder 2"/>
          <p:cNvSpPr>
            <a:spLocks noGrp="1"/>
          </p:cNvSpPr>
          <p:nvPr>
            <p:ph idx="1"/>
          </p:nvPr>
        </p:nvSpPr>
        <p:spPr>
          <a:xfrm>
            <a:off x="304799" y="2438400"/>
            <a:ext cx="8534400" cy="4953000"/>
          </a:xfrm>
        </p:spPr>
        <p:txBody>
          <a:bodyPr>
            <a:normAutofit fontScale="70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600" dirty="0"/>
              <a:t>“The rod and rebuke give wisdom, but a child left to himself brings shame to his mother”-Prov.29:15</a:t>
            </a:r>
          </a:p>
        </p:txBody>
      </p:sp>
    </p:spTree>
    <p:extLst>
      <p:ext uri="{BB962C8B-B14F-4D97-AF65-F5344CB8AC3E}">
        <p14:creationId xmlns:p14="http://schemas.microsoft.com/office/powerpoint/2010/main" val="48520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0E7B52-2D47-42F1-9CA3-FC5FA8B94FDB}"/>
              </a:ext>
            </a:extLst>
          </p:cNvPr>
          <p:cNvPicPr>
            <a:picLocks noGrp="1" noChangeAspect="1"/>
          </p:cNvPicPr>
          <p:nvPr>
            <p:ph idx="1"/>
          </p:nvPr>
        </p:nvPicPr>
        <p:blipFill>
          <a:blip r:embed="rId2"/>
          <a:stretch>
            <a:fillRect/>
          </a:stretch>
        </p:blipFill>
        <p:spPr>
          <a:xfrm>
            <a:off x="2666833" y="0"/>
            <a:ext cx="6627421" cy="6860706"/>
          </a:xfrm>
          <a:prstGeom prst="rect">
            <a:avLst/>
          </a:prstGeom>
        </p:spPr>
      </p:pic>
      <p:sp>
        <p:nvSpPr>
          <p:cNvPr id="2" name="Title 1">
            <a:extLst>
              <a:ext uri="{FF2B5EF4-FFF2-40B4-BE49-F238E27FC236}">
                <a16:creationId xmlns:a16="http://schemas.microsoft.com/office/drawing/2014/main" id="{F3FBC64F-3B9F-4F89-8CAD-C3F0933816D6}"/>
              </a:ext>
            </a:extLst>
          </p:cNvPr>
          <p:cNvSpPr>
            <a:spLocks noGrp="1"/>
          </p:cNvSpPr>
          <p:nvPr>
            <p:ph type="title"/>
          </p:nvPr>
        </p:nvSpPr>
        <p:spPr>
          <a:xfrm>
            <a:off x="457200" y="274638"/>
            <a:ext cx="3048000" cy="6202362"/>
          </a:xfrm>
        </p:spPr>
        <p:txBody>
          <a:bodyPr>
            <a:normAutofit/>
          </a:bodyPr>
          <a:lstStyle/>
          <a:p>
            <a:r>
              <a:rPr lang="en-US" dirty="0"/>
              <a:t>Give your time &amp; your love to your children- build them up!</a:t>
            </a:r>
          </a:p>
        </p:txBody>
      </p:sp>
    </p:spTree>
    <p:extLst>
      <p:ext uri="{BB962C8B-B14F-4D97-AF65-F5344CB8AC3E}">
        <p14:creationId xmlns:p14="http://schemas.microsoft.com/office/powerpoint/2010/main" val="188454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dirty="0"/>
              <a:t>Build a strong family filled with God’s love- prepared for any difficulty!</a:t>
            </a:r>
          </a:p>
        </p:txBody>
      </p:sp>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09600" y="1626870"/>
            <a:ext cx="7866360" cy="523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34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r>
              <a:rPr lang="en-US" dirty="0">
                <a:solidFill>
                  <a:srgbClr val="FF0000"/>
                </a:solidFill>
              </a:rPr>
              <a:t> foundation)</a:t>
            </a:r>
          </a:p>
        </p:txBody>
      </p:sp>
      <p:pic>
        <p:nvPicPr>
          <p:cNvPr id="4" name="Picture 3">
            <a:extLst>
              <a:ext uri="{FF2B5EF4-FFF2-40B4-BE49-F238E27FC236}">
                <a16:creationId xmlns:a16="http://schemas.microsoft.com/office/drawing/2014/main" id="{EBF22BE4-A0A3-4A28-A06B-7FCEC3B68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8943" y="0"/>
            <a:ext cx="5633192" cy="6834208"/>
          </a:xfrm>
          <a:prstGeom prst="rect">
            <a:avLst/>
          </a:prstGeom>
        </p:spPr>
      </p:pic>
      <p:sp>
        <p:nvSpPr>
          <p:cNvPr id="2" name="Title 1"/>
          <p:cNvSpPr>
            <a:spLocks noGrp="1"/>
          </p:cNvSpPr>
          <p:nvPr>
            <p:ph type="title"/>
          </p:nvPr>
        </p:nvSpPr>
        <p:spPr>
          <a:xfrm>
            <a:off x="4690" y="23792"/>
            <a:ext cx="3805310" cy="6810416"/>
          </a:xfrm>
        </p:spPr>
        <p:txBody>
          <a:bodyPr>
            <a:normAutofit/>
          </a:bodyPr>
          <a:lstStyle/>
          <a:p>
            <a:r>
              <a:rPr lang="en-US" dirty="0"/>
              <a:t>In Matthew 7:24-27, Jesus said we need build our house on solid rock- because the storms are coming!</a:t>
            </a:r>
          </a:p>
        </p:txBody>
      </p:sp>
    </p:spTree>
    <p:extLst>
      <p:ext uri="{BB962C8B-B14F-4D97-AF65-F5344CB8AC3E}">
        <p14:creationId xmlns:p14="http://schemas.microsoft.com/office/powerpoint/2010/main" val="133274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897670"/>
            <a:ext cx="8610600" cy="1143000"/>
          </a:xfrm>
        </p:spPr>
        <p:txBody>
          <a:bodyPr>
            <a:normAutofit fontScale="90000"/>
          </a:bodyPr>
          <a:lstStyle/>
          <a:p>
            <a:r>
              <a:rPr lang="en-US" dirty="0"/>
              <a:t>Christ also warned us that the world will have great trouble before His Second Coming- troubles that are already starting in some areas of the world!</a:t>
            </a:r>
          </a:p>
        </p:txBody>
      </p:sp>
      <p:pic>
        <p:nvPicPr>
          <p:cNvPr id="4" name="Picture 3">
            <a:extLst>
              <a:ext uri="{FF2B5EF4-FFF2-40B4-BE49-F238E27FC236}">
                <a16:creationId xmlns:a16="http://schemas.microsoft.com/office/drawing/2014/main" id="{E514CB38-5932-43F0-9670-CEEFE9B6E7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166" y="2590800"/>
            <a:ext cx="5619836" cy="4237893"/>
          </a:xfrm>
          <a:prstGeom prst="rect">
            <a:avLst/>
          </a:prstGeom>
        </p:spPr>
      </p:pic>
      <p:sp>
        <p:nvSpPr>
          <p:cNvPr id="3" name="Content Placeholder 2"/>
          <p:cNvSpPr>
            <a:spLocks noGrp="1"/>
          </p:cNvSpPr>
          <p:nvPr>
            <p:ph idx="1"/>
          </p:nvPr>
        </p:nvSpPr>
        <p:spPr>
          <a:xfrm>
            <a:off x="-76200" y="990600"/>
            <a:ext cx="3733800" cy="5135563"/>
          </a:xfrm>
        </p:spPr>
        <p:txBody>
          <a:bodyPr>
            <a:normAutofit/>
          </a:bodyPr>
          <a:lstStyle/>
          <a:p>
            <a:endParaRPr lang="en-US" dirty="0"/>
          </a:p>
          <a:p>
            <a:endParaRPr lang="en-US" dirty="0"/>
          </a:p>
          <a:p>
            <a:endParaRPr lang="en-US" dirty="0"/>
          </a:p>
          <a:p>
            <a:endParaRPr lang="en-US" dirty="0"/>
          </a:p>
          <a:p>
            <a:pPr marL="0" indent="0" algn="ctr">
              <a:buNone/>
            </a:pPr>
            <a:r>
              <a:rPr lang="en-US" dirty="0"/>
              <a:t>“I will shake all nations, and they shall come to the Desire of All Nations” –Hag.2:7</a:t>
            </a:r>
          </a:p>
        </p:txBody>
      </p:sp>
    </p:spTree>
    <p:extLst>
      <p:ext uri="{BB962C8B-B14F-4D97-AF65-F5344CB8AC3E}">
        <p14:creationId xmlns:p14="http://schemas.microsoft.com/office/powerpoint/2010/main" val="258273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64406" cy="6324600"/>
          </a:xfrm>
        </p:spPr>
        <p:txBody>
          <a:bodyPr>
            <a:normAutofit/>
          </a:bodyPr>
          <a:lstStyle/>
          <a:p>
            <a:br>
              <a:rPr lang="en-US" dirty="0"/>
            </a:br>
            <a:r>
              <a:rPr lang="en-US" dirty="0"/>
              <a:t>God’s blessings should be passed down through the generations- an inheritance that will last!</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38B1AF60-F312-4EC2-BA65-76F5DFD1C8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4406" y="-7034"/>
            <a:ext cx="5279594" cy="6852498"/>
          </a:xfrm>
          <a:prstGeom prst="rect">
            <a:avLst/>
          </a:prstGeom>
        </p:spPr>
      </p:pic>
    </p:spTree>
    <p:extLst>
      <p:ext uri="{BB962C8B-B14F-4D97-AF65-F5344CB8AC3E}">
        <p14:creationId xmlns:p14="http://schemas.microsoft.com/office/powerpoint/2010/main" val="219097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143000"/>
          </a:xfrm>
        </p:spPr>
        <p:txBody>
          <a:bodyPr>
            <a:normAutofit fontScale="90000"/>
          </a:bodyPr>
          <a:lstStyle/>
          <a:p>
            <a:r>
              <a:rPr lang="en-US" dirty="0"/>
              <a:t>The Lord can help Parents who have </a:t>
            </a:r>
            <a:br>
              <a:rPr lang="en-US" dirty="0"/>
            </a:br>
            <a:r>
              <a:rPr lang="en-US" dirty="0"/>
              <a:t>had failures with their children</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1026" name="Picture 2" descr="C:\Users\Norman\Desktop\thelosts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85898"/>
            <a:ext cx="7162800" cy="537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0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2590800" cy="5516562"/>
          </a:xfrm>
        </p:spPr>
        <p:txBody>
          <a:bodyPr>
            <a:normAutofit fontScale="90000"/>
          </a:bodyPr>
          <a:lstStyle/>
          <a:p>
            <a:br>
              <a:rPr lang="en-US" dirty="0"/>
            </a:br>
            <a:br>
              <a:rPr lang="en-US" dirty="0"/>
            </a:br>
            <a:r>
              <a:rPr lang="en-US" dirty="0"/>
              <a:t>The Lord can help children who have seen their parents fail!</a:t>
            </a:r>
          </a:p>
        </p:txBody>
      </p:sp>
      <p:pic>
        <p:nvPicPr>
          <p:cNvPr id="2050" name="Picture 2" descr="C:\Users\Norman\Desktop\th_cg2p617547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238"/>
            <a:ext cx="6096000" cy="70021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0" y="0"/>
            <a:ext cx="6096000" cy="4421558"/>
          </a:xfrm>
        </p:spPr>
        <p:txBody>
          <a:bodyPr>
            <a:normAutofit/>
          </a:bodyPr>
          <a:lstStyle/>
          <a:p>
            <a:pPr marL="0" indent="0">
              <a:buNone/>
            </a:pPr>
            <a:r>
              <a:rPr lang="en-US" b="1" dirty="0">
                <a:solidFill>
                  <a:srgbClr val="FFFF00"/>
                </a:solidFill>
                <a:effectLst>
                  <a:outerShdw blurRad="38100" dist="38100" dir="2700000" algn="tl">
                    <a:srgbClr val="000000">
                      <a:alpha val="43137"/>
                    </a:srgbClr>
                  </a:outerShdw>
                </a:effectLst>
              </a:rPr>
              <a:t>“And he will turn the hearts of the fathers to the children, and the children to their fathers, lest I come and strike the earth with a curse.  </a:t>
            </a:r>
            <a:r>
              <a:rPr lang="en-US" dirty="0">
                <a:solidFill>
                  <a:schemeClr val="bg1"/>
                </a:solidFill>
                <a:effectLst>
                  <a:outerShdw blurRad="38100" dist="38100" dir="2700000" algn="tl">
                    <a:srgbClr val="000000">
                      <a:alpha val="43137"/>
                    </a:srgbClr>
                  </a:outerShdw>
                </a:effectLst>
              </a:rPr>
              <a:t>  -Malachi 4:6 </a:t>
            </a:r>
          </a:p>
        </p:txBody>
      </p:sp>
    </p:spTree>
    <p:extLst>
      <p:ext uri="{BB962C8B-B14F-4D97-AF65-F5344CB8AC3E}">
        <p14:creationId xmlns:p14="http://schemas.microsoft.com/office/powerpoint/2010/main" val="89446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Pray!</a:t>
            </a: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r>
              <a:rPr lang="en-US" dirty="0"/>
              <a:t>“we do not fight against flesh and blood, but against principalities and powers…against spiritual hosts of wickedness in the heavenly places.” –Eph.6:12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1447800"/>
            <a:ext cx="47640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94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642"/>
            <a:ext cx="3276600" cy="6202362"/>
          </a:xfrm>
        </p:spPr>
        <p:txBody>
          <a:bodyPr>
            <a:normAutofit/>
          </a:bodyPr>
          <a:lstStyle/>
          <a:p>
            <a:r>
              <a:rPr lang="en-US" dirty="0"/>
              <a:t>Job protected his family with his prayers. Job.1:5 &amp; 1:9-10</a:t>
            </a:r>
          </a:p>
        </p:txBody>
      </p:sp>
      <p:pic>
        <p:nvPicPr>
          <p:cNvPr id="5122" name="Picture 2" descr="G:\Pictures\294583824_ameuxsow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972" y="-41485"/>
            <a:ext cx="4629150" cy="693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2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629969" y="19293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7565" y="1752600"/>
            <a:ext cx="3641035" cy="838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0878" y="1676400"/>
            <a:ext cx="4171122" cy="3354765"/>
          </a:xfrm>
          <a:prstGeom prst="rect">
            <a:avLst/>
          </a:prstGeom>
          <a:noFill/>
          <a:ln>
            <a:noFill/>
          </a:ln>
        </p:spPr>
        <p:txBody>
          <a:bodyPr wrap="square" rtlCol="0">
            <a:spAutoFit/>
          </a:bodyPr>
          <a:lstStyle/>
          <a:p>
            <a:r>
              <a:rPr lang="en-US" sz="2800" dirty="0"/>
              <a:t>Job’s possessions before his trial, Job 1:2-3</a:t>
            </a:r>
          </a:p>
          <a:p>
            <a:endParaRPr lang="en-US" sz="1200" dirty="0"/>
          </a:p>
          <a:p>
            <a:r>
              <a:rPr lang="en-US" sz="2800" dirty="0"/>
              <a:t>-7000 sheep………………...</a:t>
            </a:r>
          </a:p>
          <a:p>
            <a:r>
              <a:rPr lang="en-US" sz="2800" dirty="0"/>
              <a:t>-3,000 camels……………….</a:t>
            </a:r>
          </a:p>
          <a:p>
            <a:r>
              <a:rPr lang="en-US" sz="2800" dirty="0"/>
              <a:t>- 500 yoke of oxen………..</a:t>
            </a:r>
          </a:p>
          <a:p>
            <a:r>
              <a:rPr lang="en-US" sz="2800" dirty="0"/>
              <a:t>- 500 female donkeys……</a:t>
            </a:r>
          </a:p>
          <a:p>
            <a:endParaRPr lang="en-US" sz="400" dirty="0"/>
          </a:p>
          <a:p>
            <a:r>
              <a:rPr lang="en-US" sz="2800" dirty="0"/>
              <a:t>- 7 sons &amp; 3 daughters….</a:t>
            </a:r>
          </a:p>
        </p:txBody>
      </p:sp>
      <p:sp>
        <p:nvSpPr>
          <p:cNvPr id="8" name="Rectangle 7"/>
          <p:cNvSpPr/>
          <p:nvPr/>
        </p:nvSpPr>
        <p:spPr>
          <a:xfrm>
            <a:off x="4648200" y="1752600"/>
            <a:ext cx="3657600" cy="838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fontScale="90000"/>
          </a:bodyPr>
          <a:lstStyle/>
          <a:p>
            <a:r>
              <a:rPr lang="en-US" dirty="0"/>
              <a:t>Now, all of Job’s children </a:t>
            </a:r>
            <a:br>
              <a:rPr lang="en-US" dirty="0"/>
            </a:br>
            <a:r>
              <a:rPr lang="en-US" dirty="0"/>
              <a:t>are with him in heaven!</a:t>
            </a:r>
          </a:p>
        </p:txBody>
      </p:sp>
      <p:sp>
        <p:nvSpPr>
          <p:cNvPr id="3" name="Content Placeholder 2"/>
          <p:cNvSpPr>
            <a:spLocks noGrp="1"/>
          </p:cNvSpPr>
          <p:nvPr>
            <p:ph idx="1"/>
          </p:nvPr>
        </p:nvSpPr>
        <p:spPr>
          <a:xfrm>
            <a:off x="457200" y="5486400"/>
            <a:ext cx="8229600" cy="1371600"/>
          </a:xfrm>
        </p:spPr>
        <p:txBody>
          <a:bodyPr/>
          <a:lstStyle/>
          <a:p>
            <a:pPr marL="0" indent="0" algn="ctr">
              <a:buNone/>
            </a:pPr>
            <a:r>
              <a:rPr lang="en-US" dirty="0"/>
              <a:t>“And the Lord gave Job twice as much </a:t>
            </a:r>
          </a:p>
          <a:p>
            <a:pPr marL="0" indent="0" algn="ctr">
              <a:buNone/>
            </a:pPr>
            <a:r>
              <a:rPr lang="en-US" dirty="0"/>
              <a:t>as he had before” –Job 42:10</a:t>
            </a:r>
          </a:p>
        </p:txBody>
      </p:sp>
      <p:sp>
        <p:nvSpPr>
          <p:cNvPr id="6" name="TextBox 5"/>
          <p:cNvSpPr txBox="1"/>
          <p:nvPr/>
        </p:nvSpPr>
        <p:spPr>
          <a:xfrm>
            <a:off x="4648200" y="1676400"/>
            <a:ext cx="3733800" cy="3662541"/>
          </a:xfrm>
          <a:prstGeom prst="rect">
            <a:avLst/>
          </a:prstGeom>
          <a:noFill/>
        </p:spPr>
        <p:txBody>
          <a:bodyPr wrap="square" rtlCol="0">
            <a:spAutoFit/>
          </a:bodyPr>
          <a:lstStyle/>
          <a:p>
            <a:r>
              <a:rPr lang="en-US" sz="2800" dirty="0"/>
              <a:t>Job’s possessions after his trial, Job 42:12-13</a:t>
            </a:r>
          </a:p>
          <a:p>
            <a:endParaRPr lang="en-US" sz="1400" dirty="0"/>
          </a:p>
          <a:p>
            <a:r>
              <a:rPr lang="en-US" sz="2800" dirty="0"/>
              <a:t>-14,000 sheep</a:t>
            </a:r>
          </a:p>
          <a:p>
            <a:r>
              <a:rPr lang="en-US" sz="2800" dirty="0"/>
              <a:t>- 6,000 camels</a:t>
            </a:r>
          </a:p>
          <a:p>
            <a:r>
              <a:rPr lang="en-US" sz="2800" dirty="0"/>
              <a:t>- 1,000 yoke of oxen</a:t>
            </a:r>
          </a:p>
          <a:p>
            <a:r>
              <a:rPr lang="en-US" sz="2800" dirty="0"/>
              <a:t>- 1,000 female donkeys</a:t>
            </a:r>
          </a:p>
          <a:p>
            <a:pPr marL="457200" indent="-457200">
              <a:buFontTx/>
              <a:buChar char="-"/>
            </a:pPr>
            <a:endParaRPr lang="en-US" sz="400" dirty="0"/>
          </a:p>
          <a:p>
            <a:r>
              <a:rPr lang="en-US" sz="2800" dirty="0"/>
              <a:t>- 7 sons &amp; 3 daughters</a:t>
            </a:r>
          </a:p>
          <a:p>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038600" y="3352800"/>
            <a:ext cx="609599" cy="21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95600"/>
            <a:ext cx="603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733800"/>
            <a:ext cx="603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191000"/>
            <a:ext cx="603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648200"/>
            <a:ext cx="603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48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505</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Building Strong Families for the Last Days</vt:lpstr>
      <vt:lpstr>In Matthew 7:24-27, Jesus said we need build our house on solid rock- because the storms are coming!</vt:lpstr>
      <vt:lpstr>Christ also warned us that the world will have great trouble before His Second Coming- troubles that are already starting in some areas of the world!</vt:lpstr>
      <vt:lpstr> God’s blessings should be passed down through the generations- an inheritance that will last!</vt:lpstr>
      <vt:lpstr>The Lord can help Parents who have  had failures with their children</vt:lpstr>
      <vt:lpstr>  The Lord can help children who have seen their parents fail!</vt:lpstr>
      <vt:lpstr>Pray!</vt:lpstr>
      <vt:lpstr>Job protected his family with his prayers. Job.1:5 &amp; 1:9-10</vt:lpstr>
      <vt:lpstr>Now, all of Job’s children  are with him in heaven!</vt:lpstr>
      <vt:lpstr>Continually Share God’s Word</vt:lpstr>
      <vt:lpstr>PowerPoint Presentation</vt:lpstr>
      <vt:lpstr>Discipline your children  with words and actions </vt:lpstr>
      <vt:lpstr>Give your time &amp; your love to your children- build them up!</vt:lpstr>
      <vt:lpstr>Build a strong family filled with God’s love- prepared for any difficulty!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Strong Families for the Last Days</dc:title>
  <dc:creator>Norman</dc:creator>
  <cp:lastModifiedBy>Keem Corbe</cp:lastModifiedBy>
  <cp:revision>26</cp:revision>
  <dcterms:created xsi:type="dcterms:W3CDTF">2015-06-11T07:43:03Z</dcterms:created>
  <dcterms:modified xsi:type="dcterms:W3CDTF">2020-04-27T02:27:56Z</dcterms:modified>
</cp:coreProperties>
</file>